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y="5143500" cx="9144000"/>
  <p:notesSz cx="6858000" cy="9144000"/>
  <p:embeddedFontLst>
    <p:embeddedFont>
      <p:font typeface="Source Code Pro"/>
      <p:regular r:id="rId76"/>
      <p:bold r:id="rId77"/>
      <p:italic r:id="rId78"/>
      <p:boldItalic r:id="rId79"/>
    </p:embeddedFont>
    <p:embeddedFont>
      <p:font typeface="Source Code Pro Black"/>
      <p:bold r:id="rId80"/>
      <p:boldItalic r:id="rId81"/>
    </p:embeddedFont>
    <p:embeddedFont>
      <p:font typeface="Oswald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font" Target="fonts/Oswald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SourceCodeProBlack-bold.fntdata"/><Relationship Id="rId82" Type="http://schemas.openxmlformats.org/officeDocument/2006/relationships/font" Target="fonts/Oswald-regular.fntdata"/><Relationship Id="rId81" Type="http://schemas.openxmlformats.org/officeDocument/2006/relationships/font" Target="fonts/SourceCodeProBlac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SourceCodePro-bold.fntdata"/><Relationship Id="rId32" Type="http://schemas.openxmlformats.org/officeDocument/2006/relationships/slide" Target="slides/slide28.xml"/><Relationship Id="rId76" Type="http://schemas.openxmlformats.org/officeDocument/2006/relationships/font" Target="fonts/SourceCodePro-regular.fntdata"/><Relationship Id="rId35" Type="http://schemas.openxmlformats.org/officeDocument/2006/relationships/slide" Target="slides/slide31.xml"/><Relationship Id="rId79" Type="http://schemas.openxmlformats.org/officeDocument/2006/relationships/font" Target="fonts/SourceCodePro-boldItalic.fntdata"/><Relationship Id="rId34" Type="http://schemas.openxmlformats.org/officeDocument/2006/relationships/slide" Target="slides/slide30.xml"/><Relationship Id="rId78" Type="http://schemas.openxmlformats.org/officeDocument/2006/relationships/font" Target="fonts/SourceCodePro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d08b743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d08b743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f7be79c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f7be79c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f7be79c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f7be79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d08b743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d08b743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d08b743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d08b743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d08b743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d08b743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08b743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d08b743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d08b743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d08b743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d08b74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d08b74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d08b743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d08b743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d08b743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d08b743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d08b743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d08b74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d08b74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d08b74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7be79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f7be7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f7be79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f7be79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d08b743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d08b743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d08b743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d08b743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d08b743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d08b743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d08b743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d08b743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d08b74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d08b74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d08b743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d08b743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d08b743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d08b74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d08b743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d08b743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d08b743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d08b743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d08b743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d08b743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d08b743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d08b743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d08b743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d08b743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f7be79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f7be79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d08b743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d08b743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d08b743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d08b743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d08b743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d08b743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d08b743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d08b743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d08b743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d08b743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d08b743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d08b743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d08b743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d08b743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d08b743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d08b743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f7be79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f7be79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f7be79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f7be79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f7be79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f7be79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f7be79c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f7be79c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f7be79c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f7be79c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f7be79c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f7be79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f7be79c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f7be79c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d08b74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d08b74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f7be79c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f7be79c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f7be79c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f7be79c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f7be79c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7f7be79c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f7be79c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f7be79c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f7be79c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f7be79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f7be79c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7f7be79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f7be79c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f7be79c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f7be79c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f7be79c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f7be79c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f7be79c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d08b74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7d08b74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d08b743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d08b743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f7be79c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7f7be79c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f7be79c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f7be79c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f7be79c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f7be79c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f7be79c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7f7be79c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f7be79c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f7be79c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f7be79c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7f7be79c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f7be79c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f7be79c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f7be79c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7f7be79c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7f7be79c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7f7be79c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7f7be79c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7f7be79c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d08b743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d08b743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f7be79c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7f7be79c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d08b743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7d08b743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d08b743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d08b743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f7be79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f7be79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mvnrepository.com/" TargetMode="External"/><Relationship Id="rId4" Type="http://schemas.openxmlformats.org/officeDocument/2006/relationships/hyperlink" Target="https://bintray.com/bintray/jcenter" TargetMode="External"/><Relationship Id="rId5" Type="http://schemas.openxmlformats.org/officeDocument/2006/relationships/hyperlink" Target="http://repository.jboss.com/maven2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radle.org/maven-vs-gradle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fr.slideshare.net/tomek_k/convention-over-configuration-maven-3-polyglot-maven-gradle-and-ant" TargetMode="External"/><Relationship Id="rId4" Type="http://schemas.openxmlformats.org/officeDocument/2006/relationships/hyperlink" Target="https://www.slideshare.net/joaomiguel.pereira/an-introduction-to-maven" TargetMode="External"/><Relationship Id="rId5" Type="http://schemas.openxmlformats.org/officeDocument/2006/relationships/hyperlink" Target="http://www.lihaoyi.com/post/WhatsinaBuildTool.html" TargetMode="External"/><Relationship Id="rId6" Type="http://schemas.openxmlformats.org/officeDocument/2006/relationships/hyperlink" Target="http://books.sonatype.com/mvnex-book/reference/index.html" TargetMode="External"/><Relationship Id="rId7" Type="http://schemas.openxmlformats.org/officeDocument/2006/relationships/hyperlink" Target="https://docs.gradle.org/current/userguide/userguide.html" TargetMode="External"/><Relationship Id="rId8" Type="http://schemas.openxmlformats.org/officeDocument/2006/relationships/hyperlink" Target="https://zeroturnaround.com/rebellabs/java-build-tools-part-2-a-decision-makers-comparison-of-maven-gradle-and-ant-ivy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tools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more...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1" y="132926"/>
            <a:ext cx="1726650" cy="17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</a:t>
            </a:r>
            <a:endParaRPr/>
          </a:p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f software…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build tools...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more...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50" y="1078750"/>
            <a:ext cx="4174500" cy="31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50" y="575887"/>
            <a:ext cx="7093900" cy="39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13" y="347800"/>
            <a:ext cx="7112175" cy="4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7048"/>
            <a:ext cx="9144000" cy="208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287375" y="141273"/>
            <a:ext cx="40452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Convention over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Dependency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Build 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Plugins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Universally reusable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Common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Standard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Much more...</a:t>
            </a:r>
            <a:endParaRPr/>
          </a:p>
        </p:txBody>
      </p:sp>
      <p:sp>
        <p:nvSpPr>
          <p:cNvPr id="143" name="Google Shape;143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613" y="2040175"/>
            <a:ext cx="35718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700" y="0"/>
            <a:ext cx="9575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087" y="0"/>
            <a:ext cx="46718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9250"/>
            <a:ext cx="8520600" cy="219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13" y="0"/>
            <a:ext cx="68659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13" y="0"/>
            <a:ext cx="68659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software?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88" y="0"/>
            <a:ext cx="68532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625" y="0"/>
            <a:ext cx="68627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265500" y="15172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189" name="Google Shape;189;p3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75" y="882597"/>
            <a:ext cx="4488125" cy="3479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 project structure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175" y="645103"/>
            <a:ext cx="3138857" cy="42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74" y="1420563"/>
            <a:ext cx="3138850" cy="319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P.O.M</a:t>
            </a:r>
            <a:endParaRPr/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676" y="0"/>
            <a:ext cx="3499927" cy="283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265500" y="191047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262" y="1055563"/>
            <a:ext cx="4409474" cy="3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2083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P.O.M.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4" y="1055550"/>
            <a:ext cx="4409474" cy="30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897" y="1021788"/>
            <a:ext cx="4102402" cy="30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913" y="1500588"/>
            <a:ext cx="42767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38" y="1219613"/>
            <a:ext cx="30384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idx="4294967295" type="title"/>
          </p:nvPr>
        </p:nvSpPr>
        <p:spPr>
          <a:xfrm>
            <a:off x="311700" y="3944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P.O.M. Inheritance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235" name="Google Shape;235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150" y="1409400"/>
            <a:ext cx="42576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-95550" y="-59400"/>
            <a:ext cx="47673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groupId:artifactId:packaging:version</a:t>
            </a:r>
            <a:endParaRPr sz="2700"/>
          </a:p>
        </p:txBody>
      </p:sp>
      <p:sp>
        <p:nvSpPr>
          <p:cNvPr id="243" name="Google Shape;243;p41"/>
          <p:cNvSpPr txBox="1"/>
          <p:nvPr>
            <p:ph idx="2" type="body"/>
          </p:nvPr>
        </p:nvSpPr>
        <p:spPr>
          <a:xfrm>
            <a:off x="4753200" y="1078750"/>
            <a:ext cx="4249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com.example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proj-name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0.0.1-SNAPSHOT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pom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com.example:proj-name:jar:0.0.1-SNAPSHOT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software?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113" y="880063"/>
            <a:ext cx="3535774" cy="35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8315" l="0" r="0" t="0"/>
          <a:stretch/>
        </p:blipFill>
        <p:spPr>
          <a:xfrm>
            <a:off x="835840" y="0"/>
            <a:ext cx="7472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0" y="109425"/>
            <a:ext cx="4822200" cy="45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Popular maven Repos</a:t>
            </a:r>
            <a:endParaRPr sz="4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mavenCentral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JCenter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JBoss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~/.m2</a:t>
            </a:r>
            <a:endParaRPr sz="3100"/>
          </a:p>
        </p:txBody>
      </p:sp>
      <p:sp>
        <p:nvSpPr>
          <p:cNvPr id="260" name="Google Shape;260;p44"/>
          <p:cNvSpPr txBox="1"/>
          <p:nvPr>
            <p:ph idx="2" type="body"/>
          </p:nvPr>
        </p:nvSpPr>
        <p:spPr>
          <a:xfrm>
            <a:off x="4361225" y="1204975"/>
            <a:ext cx="4967400" cy="44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https://mvnrepository.com/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https://bintray.com/bintray/jcenter</a:t>
            </a:r>
            <a:endParaRPr sz="800">
              <a:solidFill>
                <a:srgbClr val="303336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http://repository.jboss.com/maven2/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C:\Users\{your_username}\.m2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~/.m2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Transitive dependencies</a:t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1499538"/>
            <a:ext cx="4762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5675"/>
            <a:ext cx="4381500" cy="284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conflicts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45875"/>
            <a:ext cx="57150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25" y="920225"/>
            <a:ext cx="5114950" cy="31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Lifecycle</a:t>
            </a:r>
            <a:endParaRPr/>
          </a:p>
        </p:txBody>
      </p:sp>
      <p:sp>
        <p:nvSpPr>
          <p:cNvPr id="286" name="Google Shape;286;p4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 rotWithShape="1">
          <a:blip r:embed="rId3">
            <a:alphaModFix/>
          </a:blip>
          <a:srcRect b="0" l="0" r="0" t="19935"/>
          <a:stretch/>
        </p:blipFill>
        <p:spPr>
          <a:xfrm>
            <a:off x="4613875" y="830725"/>
            <a:ext cx="4728975" cy="3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265500" y="182292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99" name="Google Shape;299;p5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&lt;plugin_name&gt;:&lt;goal_name&gt;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compiler:compile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963" y="724200"/>
            <a:ext cx="3460075" cy="14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06" y="0"/>
            <a:ext cx="57687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7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88" y="0"/>
            <a:ext cx="68508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524000"/>
            <a:ext cx="80200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265500" y="86750"/>
            <a:ext cx="42489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Build by convention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Supports all Maven conventions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DSL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Groovy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Gradle Wrapper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Easy Migration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875" y="1984166"/>
            <a:ext cx="4204500" cy="117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Groovy</a:t>
            </a:r>
            <a:endParaRPr/>
          </a:p>
        </p:txBody>
      </p:sp>
      <p:sp>
        <p:nvSpPr>
          <p:cNvPr id="341" name="Google Shape;341;p5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ased DSL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(Domain Specific Language)</a:t>
            </a:r>
            <a:endParaRPr/>
          </a:p>
        </p:txBody>
      </p:sp>
      <p:sp>
        <p:nvSpPr>
          <p:cNvPr id="342" name="Google Shape;342;p5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25" y="1442407"/>
            <a:ext cx="4562950" cy="2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/>
        </p:nvSpPr>
        <p:spPr>
          <a:xfrm>
            <a:off x="795900" y="502050"/>
            <a:ext cx="7552200" cy="41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'eclipse'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'idea'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'org.springframework.boot'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'devex.project'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'0.0.1-SNAPSHOT'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sourceCompatibility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targetCompatibility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repositories 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mavenCentral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maven{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url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"https://mvnrepository.com/artifact/org.apache.commons/commons-io"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compile(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"org.springframework.boot:spring-boot-starter:2.5.0"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compile(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"org.springframework:spring-web"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compile(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"com.fasterxml.jackson.core:jackson-databind"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https://mvnrepository.com/artifact/org.apache.commons/commons-io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compile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'org.apache.commons'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'commons-io'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'1.3.2'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compile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'commons-codec'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'commons-codec'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'1.9'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testCompile(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"junit:junit"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9"/>
          <p:cNvPicPr preferRelativeResize="0"/>
          <p:nvPr/>
        </p:nvPicPr>
        <p:blipFill rotWithShape="1">
          <a:blip r:embed="rId3">
            <a:alphaModFix/>
          </a:blip>
          <a:srcRect b="0" l="11582" r="0" t="0"/>
          <a:stretch/>
        </p:blipFill>
        <p:spPr>
          <a:xfrm>
            <a:off x="1540075" y="0"/>
            <a:ext cx="6063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Gradle Wrapper</a:t>
            </a:r>
            <a:endParaRPr/>
          </a:p>
        </p:txBody>
      </p:sp>
      <p:sp>
        <p:nvSpPr>
          <p:cNvPr id="359" name="Google Shape;359;p6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radle wrapper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radlew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gradlew.bat</a:t>
            </a:r>
            <a:endParaRPr/>
          </a:p>
        </p:txBody>
      </p:sp>
      <p:sp>
        <p:nvSpPr>
          <p:cNvPr id="360" name="Google Shape;360;p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438" y="1080675"/>
            <a:ext cx="2625125" cy="29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Migration</a:t>
            </a:r>
            <a:endParaRPr/>
          </a:p>
        </p:txBody>
      </p:sp>
      <p:pic>
        <p:nvPicPr>
          <p:cNvPr id="367" name="Google Shape;3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75326" cy="15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1"/>
          <p:cNvPicPr preferRelativeResize="0"/>
          <p:nvPr/>
        </p:nvPicPr>
        <p:blipFill rotWithShape="1">
          <a:blip r:embed="rId4">
            <a:alphaModFix/>
          </a:blip>
          <a:srcRect b="0" l="0" r="0" t="10144"/>
          <a:stretch/>
        </p:blipFill>
        <p:spPr>
          <a:xfrm>
            <a:off x="6050625" y="3582375"/>
            <a:ext cx="3093375" cy="15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82375"/>
            <a:ext cx="3275125" cy="15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913" y="9025"/>
            <a:ext cx="40290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21" y="0"/>
            <a:ext cx="87487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1475"/>
            <a:ext cx="3319425" cy="248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024" y="1398700"/>
            <a:ext cx="2609975" cy="26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2"/>
          <p:cNvSpPr/>
          <p:nvPr/>
        </p:nvSpPr>
        <p:spPr>
          <a:xfrm>
            <a:off x="3319425" y="2236250"/>
            <a:ext cx="3214500" cy="118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rPr>
              <a:t>g</a:t>
            </a:r>
            <a:r>
              <a:rPr lang="en" sz="2000">
                <a:solidFill>
                  <a:schemeClr val="lt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rPr>
              <a:t>radle init</a:t>
            </a:r>
            <a:endParaRPr sz="2000">
              <a:solidFill>
                <a:schemeClr val="lt1"/>
              </a:solidFill>
              <a:latin typeface="Source Code Pro Black"/>
              <a:ea typeface="Source Code Pro Black"/>
              <a:cs typeface="Source Code Pro Black"/>
              <a:sym typeface="Source Code Pro Blac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03" y="372499"/>
            <a:ext cx="8228400" cy="456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Gradle Structure</a:t>
            </a:r>
            <a:endParaRPr/>
          </a:p>
        </p:txBody>
      </p:sp>
      <p:sp>
        <p:nvSpPr>
          <p:cNvPr id="388" name="Google Shape;388;p6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389" name="Google Shape;389;p64"/>
          <p:cNvSpPr txBox="1"/>
          <p:nvPr>
            <p:ph idx="2" type="body"/>
          </p:nvPr>
        </p:nvSpPr>
        <p:spPr>
          <a:xfrm>
            <a:off x="4734600" y="724200"/>
            <a:ext cx="4250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Java plugin tasks: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build, compileJava, assemble, jar, test, testJava, ...</a:t>
            </a:r>
            <a:endParaRPr/>
          </a:p>
        </p:txBody>
      </p:sp>
      <p:sp>
        <p:nvSpPr>
          <p:cNvPr id="390" name="Google Shape;390;p64"/>
          <p:cNvSpPr/>
          <p:nvPr/>
        </p:nvSpPr>
        <p:spPr>
          <a:xfrm>
            <a:off x="4939500" y="724200"/>
            <a:ext cx="3837000" cy="1718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</a:t>
            </a:r>
            <a:endParaRPr/>
          </a:p>
        </p:txBody>
      </p:sp>
      <p:sp>
        <p:nvSpPr>
          <p:cNvPr id="391" name="Google Shape;391;p64"/>
          <p:cNvSpPr/>
          <p:nvPr/>
        </p:nvSpPr>
        <p:spPr>
          <a:xfrm>
            <a:off x="5128575" y="921175"/>
            <a:ext cx="1072500" cy="42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392" name="Google Shape;392;p64"/>
          <p:cNvSpPr/>
          <p:nvPr/>
        </p:nvSpPr>
        <p:spPr>
          <a:xfrm>
            <a:off x="6321750" y="1500475"/>
            <a:ext cx="1072500" cy="42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393" name="Google Shape;393;p64"/>
          <p:cNvSpPr/>
          <p:nvPr/>
        </p:nvSpPr>
        <p:spPr>
          <a:xfrm>
            <a:off x="7514925" y="921175"/>
            <a:ext cx="1072500" cy="42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394" name="Google Shape;394;p64"/>
          <p:cNvSpPr/>
          <p:nvPr/>
        </p:nvSpPr>
        <p:spPr>
          <a:xfrm>
            <a:off x="6321750" y="921175"/>
            <a:ext cx="1072500" cy="42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395" name="Google Shape;395;p64"/>
          <p:cNvSpPr/>
          <p:nvPr/>
        </p:nvSpPr>
        <p:spPr>
          <a:xfrm>
            <a:off x="5128575" y="1500475"/>
            <a:ext cx="1072500" cy="42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396" name="Google Shape;396;p64"/>
          <p:cNvSpPr/>
          <p:nvPr/>
        </p:nvSpPr>
        <p:spPr>
          <a:xfrm>
            <a:off x="7514925" y="1500475"/>
            <a:ext cx="1072500" cy="42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Java plugin tasks and dependencies</a:t>
            </a:r>
            <a:endParaRPr/>
          </a:p>
        </p:txBody>
      </p:sp>
      <p:sp>
        <p:nvSpPr>
          <p:cNvPr id="402" name="Google Shape;402;p6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050"/>
            <a:ext cx="9144000" cy="24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examples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7"/>
          <p:cNvPicPr preferRelativeResize="0"/>
          <p:nvPr/>
        </p:nvPicPr>
        <p:blipFill rotWithShape="1">
          <a:blip r:embed="rId3">
            <a:alphaModFix/>
          </a:blip>
          <a:srcRect b="23023" l="0" r="0" t="0"/>
          <a:stretch/>
        </p:blipFill>
        <p:spPr>
          <a:xfrm flipH="1">
            <a:off x="0" y="-47625"/>
            <a:ext cx="9144000" cy="40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7"/>
          <p:cNvPicPr preferRelativeResize="0"/>
          <p:nvPr/>
        </p:nvPicPr>
        <p:blipFill rotWithShape="1">
          <a:blip r:embed="rId3">
            <a:alphaModFix/>
          </a:blip>
          <a:srcRect b="0" l="0" r="54537" t="71794"/>
          <a:stretch/>
        </p:blipFill>
        <p:spPr>
          <a:xfrm>
            <a:off x="4887675" y="3665888"/>
            <a:ext cx="4157026" cy="14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7"/>
          <p:cNvPicPr preferRelativeResize="0"/>
          <p:nvPr/>
        </p:nvPicPr>
        <p:blipFill rotWithShape="1">
          <a:blip r:embed="rId3">
            <a:alphaModFix/>
          </a:blip>
          <a:srcRect b="7105" l="58421" r="2416" t="75456"/>
          <a:stretch/>
        </p:blipFill>
        <p:spPr>
          <a:xfrm>
            <a:off x="126050" y="3947913"/>
            <a:ext cx="3580949" cy="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7"/>
          <p:cNvPicPr preferRelativeResize="0"/>
          <p:nvPr/>
        </p:nvPicPr>
        <p:blipFill rotWithShape="1">
          <a:blip r:embed="rId3">
            <a:alphaModFix/>
          </a:blip>
          <a:srcRect b="2145" l="46689" r="41220" t="73959"/>
          <a:stretch/>
        </p:blipFill>
        <p:spPr>
          <a:xfrm>
            <a:off x="3872500" y="3778788"/>
            <a:ext cx="1105498" cy="12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18" y="0"/>
            <a:ext cx="8570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/>
          <p:nvPr/>
        </p:nvSpPr>
        <p:spPr>
          <a:xfrm>
            <a:off x="7308125" y="1992500"/>
            <a:ext cx="1469700" cy="2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settings.gradle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</a:t>
            </a:r>
            <a:endParaRPr/>
          </a:p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</a:t>
            </a:r>
            <a:r>
              <a:rPr lang="en" sz="2200"/>
              <a:t>om.xml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</a:t>
            </a:r>
            <a:r>
              <a:rPr lang="en" sz="2200"/>
              <a:t>lugins &amp; goals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lifecycle phases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XML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</a:t>
            </a:r>
            <a:r>
              <a:rPr lang="en" sz="2200"/>
              <a:t>uild.gradle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</a:t>
            </a:r>
            <a:r>
              <a:rPr lang="en" sz="2200"/>
              <a:t>lugins &amp; tasks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</a:t>
            </a:r>
            <a:r>
              <a:rPr lang="en" sz="2200"/>
              <a:t>ask dependencies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Groovy based DSL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Lifecycle</a:t>
            </a:r>
            <a:endParaRPr/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0"/>
          <p:cNvPicPr preferRelativeResize="0"/>
          <p:nvPr/>
        </p:nvPicPr>
        <p:blipFill rotWithShape="1">
          <a:blip r:embed="rId5">
            <a:alphaModFix/>
          </a:blip>
          <a:srcRect b="0" l="12157" r="0" t="17641"/>
          <a:stretch/>
        </p:blipFill>
        <p:spPr>
          <a:xfrm>
            <a:off x="4878450" y="1468837"/>
            <a:ext cx="4214225" cy="29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0"/>
          <p:cNvSpPr txBox="1"/>
          <p:nvPr/>
        </p:nvSpPr>
        <p:spPr>
          <a:xfrm>
            <a:off x="7359975" y="4568725"/>
            <a:ext cx="1579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order</a:t>
            </a:r>
            <a:endParaRPr/>
          </a:p>
        </p:txBody>
      </p:sp>
      <p:pic>
        <p:nvPicPr>
          <p:cNvPr id="444" name="Google Shape;444;p70"/>
          <p:cNvPicPr preferRelativeResize="0"/>
          <p:nvPr/>
        </p:nvPicPr>
        <p:blipFill rotWithShape="1">
          <a:blip r:embed="rId6">
            <a:alphaModFix/>
          </a:blip>
          <a:srcRect b="0" l="0" r="21414" t="0"/>
          <a:stretch/>
        </p:blipFill>
        <p:spPr>
          <a:xfrm>
            <a:off x="12" y="1530225"/>
            <a:ext cx="4738325" cy="28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new project</a:t>
            </a:r>
            <a:endParaRPr/>
          </a:p>
        </p:txBody>
      </p:sp>
      <p:sp>
        <p:nvSpPr>
          <p:cNvPr id="450" name="Google Shape;450;p71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$ mvn archetype:generate -DgroupId=org.example.myorg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1"/>
          <p:cNvSpPr txBox="1"/>
          <p:nvPr>
            <p:ph idx="2" type="body"/>
          </p:nvPr>
        </p:nvSpPr>
        <p:spPr>
          <a:xfrm>
            <a:off x="4417250" y="1468825"/>
            <a:ext cx="4415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$ gradle init --type java-application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OR JUST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$ gradle init 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OVER THE CREATED MAVEN APPLICATION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 algn="l">
              <a:lnSpc>
                <a:spcPct val="16666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2" name="Google Shape;4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History...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8443" r="8209" t="0"/>
          <a:stretch/>
        </p:blipFill>
        <p:spPr>
          <a:xfrm>
            <a:off x="5267802" y="1255115"/>
            <a:ext cx="3319300" cy="26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f computers…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of build tools...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new project</a:t>
            </a:r>
            <a:endParaRPr/>
          </a:p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/>
          <p:nvPr/>
        </p:nvSpPr>
        <p:spPr>
          <a:xfrm>
            <a:off x="0" y="1518775"/>
            <a:ext cx="475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 </a:t>
            </a:r>
            <a:r>
              <a:rPr b="1" lang="en" sz="9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="http://maven.apache.org/POM/4.0.0" </a:t>
            </a:r>
            <a:r>
              <a:rPr b="1" lang="en" sz="9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lang="en" sz="900">
                <a:solidFill>
                  <a:srgbClr val="660E7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xsi</a:t>
            </a: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="http://www.w3.org/2001/XMLSchema-instance"</a:t>
            </a:r>
            <a:endParaRPr b="1" sz="9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660E7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xsi</a:t>
            </a:r>
            <a:r>
              <a:rPr b="1" lang="en" sz="9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:schemaLocation</a:t>
            </a: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="http://maven.apache.org/POM/4.0.0 http://maven.apache.org/xsd/maven-4.0.0.xsd"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4.0.0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org.example.myorg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simple-example-project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1.0-SNAPSHOT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simple-example-project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http://maven.apache.org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project.build.sourceEncoding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UTF-8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project.build.sourceEncoding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3.8.1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72"/>
          <p:cNvSpPr txBox="1"/>
          <p:nvPr/>
        </p:nvSpPr>
        <p:spPr>
          <a:xfrm>
            <a:off x="4832400" y="1106000"/>
            <a:ext cx="4257900" cy="37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Apply the java plugin to add support for Java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Apply the application plugin to add support for building an application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'application'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 this section you declare where to find the dependencies of your project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repositories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Use jcenter for resolving your dependencies.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 You can declare any Maven/Ivy/file repository here.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jcenter()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dependency is found on compile classpath of this component and consumers.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compile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'com.google.guava:guava:22.0'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Use JUnit test framework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testCompile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'junit:junit:4.12'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Define the main class for the application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mainClassName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'App'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new project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3"/>
          <p:cNvSpPr txBox="1"/>
          <p:nvPr/>
        </p:nvSpPr>
        <p:spPr>
          <a:xfrm>
            <a:off x="0" y="1518775"/>
            <a:ext cx="475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 </a:t>
            </a:r>
            <a:r>
              <a:rPr b="1" lang="en" sz="9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="http://maven.apache.org/POM/4.0.0" </a:t>
            </a:r>
            <a:r>
              <a:rPr b="1" lang="en" sz="9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b="1" lang="en" sz="900">
                <a:solidFill>
                  <a:srgbClr val="660E7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xsi</a:t>
            </a: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="http://www.w3.org/2001/XMLSchema-instance"</a:t>
            </a:r>
            <a:endParaRPr b="1" sz="9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660E7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xsi</a:t>
            </a:r>
            <a:r>
              <a:rPr b="1" lang="en" sz="9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:schemaLocation</a:t>
            </a:r>
            <a:r>
              <a:rPr b="1" lang="en" sz="9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="http://maven.apache.org/POM/4.0.0 http://maven.apache.org/xsd/maven-4.0.0.xsd"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4.0.0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org.example.myorg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simple-example-project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1.0-SNAPSHOT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simple-example-project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http://maven.apache.org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project.build.sourceEncoding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UTF-8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project.build.sourceEncoding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3.8.1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73"/>
          <p:cNvSpPr txBox="1"/>
          <p:nvPr/>
        </p:nvSpPr>
        <p:spPr>
          <a:xfrm>
            <a:off x="4832400" y="863700"/>
            <a:ext cx="39999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'maven'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'org.example.myorg'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'1.0-SNAPSHOT'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description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"""simple-example-project"""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sourceCompatibility =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targetCompatibility =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tasks.withType(JavaCompile)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options.encoding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'UTF-8'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repositories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maven { url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"http://repo.maven.apache.org/maven2"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testCompile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'junit'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'junit'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'3.8.1'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</a:t>
            </a:r>
            <a:endParaRPr/>
          </a:p>
        </p:txBody>
      </p:sp>
      <p:sp>
        <p:nvSpPr>
          <p:cNvPr id="481" name="Google Shape;481;p7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4"/>
          <p:cNvSpPr txBox="1"/>
          <p:nvPr>
            <p:ph idx="2" type="body"/>
          </p:nvPr>
        </p:nvSpPr>
        <p:spPr>
          <a:xfrm>
            <a:off x="4832413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4"/>
          <p:cNvSpPr txBox="1"/>
          <p:nvPr/>
        </p:nvSpPr>
        <p:spPr>
          <a:xfrm>
            <a:off x="193000" y="1313250"/>
            <a:ext cx="42570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com.google.guava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guava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22.0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3.8.1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6" name="Google Shape;486;p74"/>
          <p:cNvSpPr txBox="1"/>
          <p:nvPr/>
        </p:nvSpPr>
        <p:spPr>
          <a:xfrm>
            <a:off x="4450000" y="1518775"/>
            <a:ext cx="490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{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compile </a:t>
            </a:r>
            <a:r>
              <a:rPr b="1" lang="en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'com.google.guava:guava:22.0'</a:t>
            </a:r>
            <a:endParaRPr b="1" sz="1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Use JUnit test framework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testCompile </a:t>
            </a:r>
            <a:r>
              <a:rPr b="1" lang="en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'junit:junit:4.12'</a:t>
            </a:r>
            <a:endParaRPr b="1" sz="1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492" name="Google Shape;492;p7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5"/>
          <p:cNvSpPr txBox="1"/>
          <p:nvPr>
            <p:ph idx="2" type="body"/>
          </p:nvPr>
        </p:nvSpPr>
        <p:spPr>
          <a:xfrm>
            <a:off x="4832413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5"/>
          <p:cNvSpPr txBox="1"/>
          <p:nvPr/>
        </p:nvSpPr>
        <p:spPr>
          <a:xfrm>
            <a:off x="5303600" y="1518775"/>
            <a:ext cx="322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'java'</a:t>
            </a:r>
            <a:endParaRPr b="1" sz="16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'maven'</a:t>
            </a:r>
            <a:endParaRPr b="1" sz="16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7" name="Google Shape;497;p75"/>
          <p:cNvSpPr txBox="1"/>
          <p:nvPr/>
        </p:nvSpPr>
        <p:spPr>
          <a:xfrm>
            <a:off x="138400" y="1106000"/>
            <a:ext cx="4903500" cy="4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pluginManagement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plugins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org.apache.maven.plugins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maven-compiler-plugin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plugins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pluginManagement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1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Building, Packaging and installing a java jar application</a:t>
            </a:r>
            <a:endParaRPr/>
          </a:p>
        </p:txBody>
      </p:sp>
      <p:sp>
        <p:nvSpPr>
          <p:cNvPr id="503" name="Google Shape;503;p76"/>
          <p:cNvSpPr txBox="1"/>
          <p:nvPr>
            <p:ph idx="2" type="body"/>
          </p:nvPr>
        </p:nvSpPr>
        <p:spPr>
          <a:xfrm>
            <a:off x="4311600" y="1468825"/>
            <a:ext cx="483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</a:t>
            </a:r>
            <a:r>
              <a:rPr lang="en" sz="2200"/>
              <a:t>radle build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</a:t>
            </a:r>
            <a:r>
              <a:rPr lang="en" sz="2200"/>
              <a:t>radle assemble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 sz="2200"/>
              <a:t>g</a:t>
            </a:r>
            <a:r>
              <a:rPr i="1" lang="en" sz="2200"/>
              <a:t>radle install </a:t>
            </a:r>
            <a:endParaRPr i="1" sz="2200"/>
          </a:p>
          <a:p>
            <a:pPr indent="45720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200"/>
              <a:t>(apply plugin: ‘maven’)</a:t>
            </a:r>
            <a:endParaRPr i="1" sz="2200"/>
          </a:p>
        </p:txBody>
      </p:sp>
      <p:sp>
        <p:nvSpPr>
          <p:cNvPr id="504" name="Google Shape;504;p7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</a:t>
            </a:r>
            <a:r>
              <a:rPr lang="en" sz="2200"/>
              <a:t>vn package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</a:t>
            </a:r>
            <a:r>
              <a:rPr lang="en" sz="2200"/>
              <a:t>vn install</a:t>
            </a:r>
            <a:endParaRPr sz="2200"/>
          </a:p>
        </p:txBody>
      </p:sp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Multimodule support</a:t>
            </a:r>
            <a:endParaRPr/>
          </a:p>
        </p:txBody>
      </p:sp>
      <p:sp>
        <p:nvSpPr>
          <p:cNvPr id="512" name="Google Shape;512;p7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settings.gradle</a:t>
            </a:r>
            <a:endParaRPr/>
          </a:p>
        </p:txBody>
      </p:sp>
      <p:pic>
        <p:nvPicPr>
          <p:cNvPr id="514" name="Google Shape;5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7"/>
          <p:cNvSpPr txBox="1"/>
          <p:nvPr/>
        </p:nvSpPr>
        <p:spPr>
          <a:xfrm>
            <a:off x="125675" y="1518775"/>
            <a:ext cx="399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4.0.0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org.sonatype.mavenbook.multispring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0.8-SNAPSHOT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simple-parent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pom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packaging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Multi-Spring Chapter Simple Parent 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simple-command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simple-model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simple-weather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simple-persist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simple-webapp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modules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4125563" y="1295725"/>
            <a:ext cx="51762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rootProject.name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'simple-parent'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':simple-command'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':simple-model'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':simple-weather'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':simple-persist'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':simple-webapp'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project(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':simple-command'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).projectDir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$rootDir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/simple-command”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project(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':simple-model'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).projectDir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$rootDir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/simple-model"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project(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':simple-weather'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).projectDir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$rootDir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/simple-weather"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project(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':simple-persist'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).projectDir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$rootDir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/simple-persist"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project(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':simple-webapp'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).projectDir =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$rootDir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/simple-webapp"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Multimodule support</a:t>
            </a:r>
            <a:endParaRPr/>
          </a:p>
        </p:txBody>
      </p:sp>
      <p:sp>
        <p:nvSpPr>
          <p:cNvPr id="523" name="Google Shape;523;p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7" y="1"/>
            <a:ext cx="1579655" cy="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63" y="0"/>
            <a:ext cx="1291385" cy="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/>
          <p:nvPr/>
        </p:nvSpPr>
        <p:spPr>
          <a:xfrm>
            <a:off x="196975" y="870325"/>
            <a:ext cx="39999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pluginManagement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org.apache.maven.plugins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maven-compiler-plugin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pluginManagement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junit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4.12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9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project</a:t>
            </a:r>
            <a:r>
              <a:rPr lang="en" sz="9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Google Shape;527;p78"/>
          <p:cNvSpPr txBox="1"/>
          <p:nvPr/>
        </p:nvSpPr>
        <p:spPr>
          <a:xfrm>
            <a:off x="4467100" y="1554775"/>
            <a:ext cx="5389200" cy="2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allprojects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apply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'maven'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'org.sonatype.mavenbook.multispring'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 =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'0.8-SNAPSHOT'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subprojects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apply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sourceCompatibility =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targetCompatibility =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repositories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mavenLocal()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maven { url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"http://repo.maven.apache.org/maven2"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dependencies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testCompile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'junit'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'junit'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'4.12'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Final comparison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09" y="0"/>
            <a:ext cx="64373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81"/>
          <p:cNvPicPr preferRelativeResize="0"/>
          <p:nvPr/>
        </p:nvPicPr>
        <p:blipFill rotWithShape="1">
          <a:blip r:embed="rId3">
            <a:alphaModFix/>
          </a:blip>
          <a:srcRect b="0" l="0" r="21935" t="0"/>
          <a:stretch/>
        </p:blipFill>
        <p:spPr>
          <a:xfrm>
            <a:off x="1423477" y="0"/>
            <a:ext cx="6297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build tools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5630" l="0" r="0" t="3252"/>
          <a:stretch/>
        </p:blipFill>
        <p:spPr>
          <a:xfrm>
            <a:off x="249750" y="1468825"/>
            <a:ext cx="4123797" cy="32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358" y="1719159"/>
            <a:ext cx="4197975" cy="259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95" y="0"/>
            <a:ext cx="64608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 and References</a:t>
            </a:r>
            <a:endParaRPr/>
          </a:p>
        </p:txBody>
      </p:sp>
      <p:sp>
        <p:nvSpPr>
          <p:cNvPr id="553" name="Google Shape;553;p83"/>
          <p:cNvSpPr txBox="1"/>
          <p:nvPr>
            <p:ph idx="1" type="body"/>
          </p:nvPr>
        </p:nvSpPr>
        <p:spPr>
          <a:xfrm>
            <a:off x="311700" y="13156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https://fr.slideshare.net/tomek_k/convention-over-configuration-maven-3-polyglot-maven-gradle-and-ant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https://www.slideshare.net/joaomiguel.pereira/an-introduction-to-maven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http://www.lihaoyi.com/post/WhatsinaBuildTool.html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 u="sng">
                <a:solidFill>
                  <a:schemeClr val="hlink"/>
                </a:solidFill>
                <a:hlinkClick r:id="rId6"/>
              </a:rPr>
              <a:t>http://books.sonatype.com/mvnex-book/reference/index.html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7"/>
              </a:rPr>
              <a:t>https://docs.gradle.org/current/userguide/userguide.html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8"/>
              </a:rPr>
              <a:t>https://zeroturnaround.com/rebellabs/java-build-tools-part-2-a-decision-makers-comparison-of-maven-gradle-and-ant-ivy/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build tools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0086B3"/>
                </a:solidFill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hello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factorial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factorial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-o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-c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factorial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factorial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-c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factorial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-c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clean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endParaRPr/>
          </a:p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832400" y="120800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969896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version="1.0"?&gt;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project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"compile"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"clean"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"remove intermediate files"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"classes"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"clobber"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depends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"clean"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"remove all artifact files"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"hello.jar"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"compile"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"compile the Java source code to class files"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"classes"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javac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srcdir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destdir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"classes"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"jar"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depends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"compile"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"create a Jar file for the application"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destfile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"hello.jar"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fileset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"classes"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"**/*.class"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manifest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attribute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"Main-Class"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DA3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DF5000"/>
                </a:solidFill>
                <a:latin typeface="Courier New"/>
                <a:ea typeface="Courier New"/>
                <a:cs typeface="Courier New"/>
                <a:sym typeface="Courier New"/>
              </a:rPr>
              <a:t>"HelloProgram"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manifest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63A35C"/>
                </a:solidFill>
                <a:latin typeface="Courier New"/>
                <a:ea typeface="Courier New"/>
                <a:cs typeface="Courier New"/>
                <a:sym typeface="Courier New"/>
              </a:rPr>
              <a:t>project</a:t>
            </a:r>
            <a:r>
              <a:rPr lang="en" sz="1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13103" l="0" r="0" t="0"/>
          <a:stretch/>
        </p:blipFill>
        <p:spPr>
          <a:xfrm>
            <a:off x="1002225" y="646050"/>
            <a:ext cx="7289300" cy="35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